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1"/>
  </p:sldMasterIdLst>
  <p:notesMasterIdLst>
    <p:notesMasterId r:id="rId11"/>
  </p:notesMasterIdLst>
  <p:sldIdLst>
    <p:sldId id="335" r:id="rId2"/>
    <p:sldId id="280" r:id="rId3"/>
    <p:sldId id="336" r:id="rId4"/>
    <p:sldId id="337" r:id="rId5"/>
    <p:sldId id="338" r:id="rId6"/>
    <p:sldId id="339" r:id="rId7"/>
    <p:sldId id="341" r:id="rId8"/>
    <p:sldId id="342" r:id="rId9"/>
    <p:sldId id="340" r:id="rId1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ana Baron" initials="DB" lastIdx="5" clrIdx="0">
    <p:extLst>
      <p:ext uri="{19B8F6BF-5375-455C-9EA6-DF929625EA0E}">
        <p15:presenceInfo xmlns:p15="http://schemas.microsoft.com/office/powerpoint/2012/main" xmlns="" userId="S-1-5-21-2010656905-2619577497-1520912149-46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54A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013" autoAdjust="0"/>
    <p:restoredTop sz="94291" autoAdjust="0"/>
  </p:normalViewPr>
  <p:slideViewPr>
    <p:cSldViewPr snapToGrid="0">
      <p:cViewPr varScale="1">
        <p:scale>
          <a:sx n="69" d="100"/>
          <a:sy n="69" d="100"/>
        </p:scale>
        <p:origin x="-73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EF2B4AF9-71F3-49E9-8FF9-274108CBABA0}" type="datetimeFigureOut">
              <a:rPr lang="he-IL" smtClean="0"/>
              <a:pPr/>
              <a:t>ז'/חשון/תשפ"ד</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8E7F673-0043-49D7-AC06-93102096CC3E}" type="slidenum">
              <a:rPr lang="he-IL" smtClean="0"/>
              <a:pPr/>
              <a:t>‹#›</a:t>
            </a:fld>
            <a:endParaRPr lang="he-IL"/>
          </a:p>
        </p:txBody>
      </p:sp>
    </p:spTree>
    <p:extLst>
      <p:ext uri="{BB962C8B-B14F-4D97-AF65-F5344CB8AC3E}">
        <p14:creationId xmlns:p14="http://schemas.microsoft.com/office/powerpoint/2010/main" xmlns="" val="247754348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kavlaoved.org.il/"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kavlaoved.org.il/"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kavlaoved.org.il/"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kavlaoved.org.il/"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p:nvPr>
        </p:nvSpPr>
        <p:spPr>
          <a:xfrm>
            <a:off x="7050776" y="1836876"/>
            <a:ext cx="4489667" cy="1074711"/>
          </a:xfrm>
          <a:prstGeom prst="rect">
            <a:avLst/>
          </a:prstGeom>
        </p:spPr>
        <p:txBody>
          <a:bodyPr wrap="square" lIns="0" tIns="0" rIns="0" bIns="0">
            <a:spAutoFit/>
          </a:bodyPr>
          <a:lstStyle>
            <a:lvl1pPr>
              <a:defRPr sz="6876" b="0" i="1">
                <a:solidFill>
                  <a:schemeClr val="bg1"/>
                </a:solidFill>
                <a:latin typeface="Calibri"/>
                <a:cs typeface="Calibri"/>
              </a:defRPr>
            </a:lvl1pPr>
          </a:lstStyle>
          <a:p>
            <a:endParaRPr dirty="0"/>
          </a:p>
        </p:txBody>
      </p:sp>
      <p:sp>
        <p:nvSpPr>
          <p:cNvPr id="3" name="Holder 3"/>
          <p:cNvSpPr>
            <a:spLocks noGrp="1"/>
          </p:cNvSpPr>
          <p:nvPr>
            <p:ph type="subTitle" idx="4"/>
          </p:nvPr>
        </p:nvSpPr>
        <p:spPr>
          <a:xfrm>
            <a:off x="1829808" y="3840481"/>
            <a:ext cx="8539105" cy="276999"/>
          </a:xfrm>
          <a:prstGeom prst="rect">
            <a:avLst/>
          </a:prstGeom>
        </p:spPr>
        <p:txBody>
          <a:bodyPr wrap="square" lIns="0" tIns="0" rIns="0" bIns="0">
            <a:spAutoFit/>
          </a:bodyPr>
          <a:lstStyle>
            <a:lvl1pPr algn="r">
              <a:defRPr/>
            </a:lvl1pPr>
          </a:lstStyle>
          <a:p>
            <a:endParaRPr dirty="0"/>
          </a:p>
        </p:txBody>
      </p:sp>
      <p:sp>
        <p:nvSpPr>
          <p:cNvPr id="5" name="Holder 5"/>
          <p:cNvSpPr>
            <a:spLocks noGrp="1"/>
          </p:cNvSpPr>
          <p:nvPr>
            <p:ph type="dt" sz="half" idx="6"/>
          </p:nvPr>
        </p:nvSpPr>
        <p:spPr>
          <a:xfrm>
            <a:off x="609936" y="6377940"/>
            <a:ext cx="2805705" cy="342899"/>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10/22/2023</a:t>
            </a:fld>
            <a:endParaRPr lang="en-US"/>
          </a:p>
        </p:txBody>
      </p:sp>
      <p:sp>
        <p:nvSpPr>
          <p:cNvPr id="6" name="Holder 6"/>
          <p:cNvSpPr>
            <a:spLocks noGrp="1"/>
          </p:cNvSpPr>
          <p:nvPr>
            <p:ph type="sldNum" sz="quarter" idx="7"/>
          </p:nvPr>
        </p:nvSpPr>
        <p:spPr>
          <a:xfrm>
            <a:off x="8783080" y="6377940"/>
            <a:ext cx="2805705" cy="342899"/>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
        <p:nvSpPr>
          <p:cNvPr id="8" name="Holder 3">
            <a:extLst>
              <a:ext uri="{FF2B5EF4-FFF2-40B4-BE49-F238E27FC236}">
                <a16:creationId xmlns:a16="http://schemas.microsoft.com/office/drawing/2014/main" xmlns="" id="{ADC62070-6905-429D-8B39-0DCA46EB9B03}"/>
              </a:ext>
            </a:extLst>
          </p:cNvPr>
          <p:cNvSpPr>
            <a:spLocks noGrp="1"/>
          </p:cNvSpPr>
          <p:nvPr>
            <p:ph type="ftr" sz="quarter" idx="5"/>
          </p:nvPr>
        </p:nvSpPr>
        <p:spPr>
          <a:xfrm>
            <a:off x="3914651" y="6381206"/>
            <a:ext cx="4369418" cy="342899"/>
          </a:xfrm>
          <a:prstGeom prst="rect">
            <a:avLst/>
          </a:prstGeom>
        </p:spPr>
        <p:txBody>
          <a:bodyPr lIns="0" tIns="0" rIns="0" bIns="0"/>
          <a:lstStyle>
            <a:lvl1pPr algn="ctr">
              <a:defRPr sz="1100">
                <a:solidFill>
                  <a:schemeClr val="tx1"/>
                </a:solidFill>
              </a:defRPr>
            </a:lvl1pPr>
          </a:lstStyle>
          <a:p>
            <a:r>
              <a:rPr lang="he-IL" dirty="0"/>
              <a:t>תל-אביב: רח' נחלת בנימין 75, ת"ד 2319 מיקוד 61022 פקס: 03-6883537 </a:t>
            </a:r>
          </a:p>
          <a:p>
            <a:r>
              <a:rPr lang="he-IL" dirty="0"/>
              <a:t>אתר: </a:t>
            </a:r>
            <a:r>
              <a:rPr lang="en-US" u="sng" dirty="0">
                <a:solidFill>
                  <a:srgbClr val="0070C0"/>
                </a:solidFill>
                <a:hlinkClick r:id="rId2">
                  <a:extLst>
                    <a:ext uri="{A12FA001-AC4F-418D-AE19-62706E023703}">
                      <ahyp:hlinkClr xmlns:ahyp="http://schemas.microsoft.com/office/drawing/2018/hyperlinkcolor" xmlns="" val="tx"/>
                    </a:ext>
                  </a:extLst>
                </a:hlinkClick>
              </a:rPr>
              <a:t>www.kavlaoved.org.il</a:t>
            </a:r>
            <a:r>
              <a:rPr lang="en-US" dirty="0">
                <a:solidFill>
                  <a:srgbClr val="0070C0"/>
                </a:solidFill>
              </a:rPr>
              <a:t> </a:t>
            </a:r>
          </a:p>
        </p:txBody>
      </p:sp>
      <p:pic>
        <p:nvPicPr>
          <p:cNvPr id="9" name="תמונה 5" descr="תמונה שמכילה טקסט&#10;&#10;התיאור נוצר באופן אוטומטי">
            <a:extLst>
              <a:ext uri="{FF2B5EF4-FFF2-40B4-BE49-F238E27FC236}">
                <a16:creationId xmlns:a16="http://schemas.microsoft.com/office/drawing/2014/main" xmlns="" id="{4735EC04-36C1-4747-A585-1F103193F471}"/>
              </a:ext>
            </a:extLst>
          </p:cNvPr>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4775" y="139726"/>
            <a:ext cx="1619250" cy="696595"/>
          </a:xfrm>
          <a:prstGeom prst="rect">
            <a:avLst/>
          </a:prstGeom>
        </p:spPr>
      </p:pic>
    </p:spTree>
    <p:extLst>
      <p:ext uri="{BB962C8B-B14F-4D97-AF65-F5344CB8AC3E}">
        <p14:creationId xmlns:p14="http://schemas.microsoft.com/office/powerpoint/2010/main" xmlns="" val="3991820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72625" y="490067"/>
            <a:ext cx="10653471" cy="488275"/>
          </a:xfrm>
        </p:spPr>
        <p:txBody>
          <a:bodyPr lIns="0" tIns="0" rIns="0" bIns="0"/>
          <a:lstStyle>
            <a:lvl1pPr algn="r">
              <a:defRPr sz="3173" b="0" i="1">
                <a:solidFill>
                  <a:srgbClr val="0054A6"/>
                </a:solidFill>
                <a:latin typeface="Calibri"/>
                <a:cs typeface="Calibri"/>
              </a:defRPr>
            </a:lvl1pPr>
          </a:lstStyle>
          <a:p>
            <a:endParaRPr dirty="0"/>
          </a:p>
        </p:txBody>
      </p:sp>
      <p:sp>
        <p:nvSpPr>
          <p:cNvPr id="3" name="Holder 3"/>
          <p:cNvSpPr>
            <a:spLocks noGrp="1"/>
          </p:cNvSpPr>
          <p:nvPr>
            <p:ph type="body" idx="1"/>
          </p:nvPr>
        </p:nvSpPr>
        <p:spPr/>
        <p:txBody>
          <a:bodyPr lIns="0" tIns="0" rIns="0" bIns="0"/>
          <a:lstStyle>
            <a:lvl1pPr algn="r">
              <a:defRPr b="0" i="0">
                <a:solidFill>
                  <a:schemeClr val="tx1"/>
                </a:solidFill>
              </a:defRPr>
            </a:lvl1pPr>
          </a:lstStyle>
          <a:p>
            <a:endParaRPr dirty="0"/>
          </a:p>
        </p:txBody>
      </p:sp>
      <p:sp>
        <p:nvSpPr>
          <p:cNvPr id="5" name="Holder 5"/>
          <p:cNvSpPr>
            <a:spLocks noGrp="1"/>
          </p:cNvSpPr>
          <p:nvPr>
            <p:ph type="dt" sz="half" idx="6"/>
          </p:nvPr>
        </p:nvSpPr>
        <p:spPr>
          <a:xfrm>
            <a:off x="609936" y="6377940"/>
            <a:ext cx="2805705" cy="342899"/>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10/22/2023</a:t>
            </a:fld>
            <a:endParaRPr lang="en-US"/>
          </a:p>
        </p:txBody>
      </p:sp>
      <p:sp>
        <p:nvSpPr>
          <p:cNvPr id="6" name="Holder 6"/>
          <p:cNvSpPr>
            <a:spLocks noGrp="1"/>
          </p:cNvSpPr>
          <p:nvPr>
            <p:ph type="sldNum" sz="quarter" idx="7"/>
          </p:nvPr>
        </p:nvSpPr>
        <p:spPr>
          <a:xfrm>
            <a:off x="8783080" y="6377940"/>
            <a:ext cx="2805705" cy="342899"/>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
        <p:nvSpPr>
          <p:cNvPr id="7" name="Holder 3">
            <a:extLst>
              <a:ext uri="{FF2B5EF4-FFF2-40B4-BE49-F238E27FC236}">
                <a16:creationId xmlns:a16="http://schemas.microsoft.com/office/drawing/2014/main" xmlns="" id="{BE63B927-C2AD-45F7-A0A0-264C801D41E4}"/>
              </a:ext>
            </a:extLst>
          </p:cNvPr>
          <p:cNvSpPr>
            <a:spLocks noGrp="1"/>
          </p:cNvSpPr>
          <p:nvPr>
            <p:ph type="ftr" sz="quarter" idx="5"/>
          </p:nvPr>
        </p:nvSpPr>
        <p:spPr>
          <a:xfrm>
            <a:off x="3914651" y="6381206"/>
            <a:ext cx="4369418" cy="342899"/>
          </a:xfrm>
          <a:prstGeom prst="rect">
            <a:avLst/>
          </a:prstGeom>
        </p:spPr>
        <p:txBody>
          <a:bodyPr lIns="0" tIns="0" rIns="0" bIns="0"/>
          <a:lstStyle>
            <a:lvl1pPr algn="ctr">
              <a:defRPr sz="1100">
                <a:solidFill>
                  <a:schemeClr val="tx1"/>
                </a:solidFill>
              </a:defRPr>
            </a:lvl1pPr>
          </a:lstStyle>
          <a:p>
            <a:r>
              <a:rPr lang="he-IL" dirty="0"/>
              <a:t>תל-אביב: רח' נחלת בנימין 75, ת"ד 2319 מיקוד 61022 פקס: 03-6883537 </a:t>
            </a:r>
          </a:p>
          <a:p>
            <a:r>
              <a:rPr lang="he-IL" dirty="0"/>
              <a:t>אתר: </a:t>
            </a:r>
            <a:r>
              <a:rPr lang="en-US" u="sng" dirty="0">
                <a:solidFill>
                  <a:srgbClr val="0070C0"/>
                </a:solidFill>
                <a:hlinkClick r:id="rId2">
                  <a:extLst>
                    <a:ext uri="{A12FA001-AC4F-418D-AE19-62706E023703}">
                      <ahyp:hlinkClr xmlns:ahyp="http://schemas.microsoft.com/office/drawing/2018/hyperlinkcolor" xmlns="" val="tx"/>
                    </a:ext>
                  </a:extLst>
                </a:hlinkClick>
              </a:rPr>
              <a:t>www.kavlaoved.org.il</a:t>
            </a:r>
            <a:r>
              <a:rPr lang="en-US" dirty="0">
                <a:solidFill>
                  <a:srgbClr val="0070C0"/>
                </a:solidFill>
              </a:rPr>
              <a:t> </a:t>
            </a:r>
          </a:p>
        </p:txBody>
      </p:sp>
      <p:pic>
        <p:nvPicPr>
          <p:cNvPr id="8" name="תמונה 5" descr="תמונה שמכילה טקסט&#10;&#10;התיאור נוצר באופן אוטומטי">
            <a:extLst>
              <a:ext uri="{FF2B5EF4-FFF2-40B4-BE49-F238E27FC236}">
                <a16:creationId xmlns:a16="http://schemas.microsoft.com/office/drawing/2014/main" xmlns="" id="{BFCB418D-4965-49B5-BC52-CF7923DAE869}"/>
              </a:ext>
            </a:extLst>
          </p:cNvPr>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4775" y="139726"/>
            <a:ext cx="1619250" cy="696595"/>
          </a:xfrm>
          <a:prstGeom prst="rect">
            <a:avLst/>
          </a:prstGeom>
        </p:spPr>
      </p:pic>
    </p:spTree>
    <p:extLst>
      <p:ext uri="{BB962C8B-B14F-4D97-AF65-F5344CB8AC3E}">
        <p14:creationId xmlns:p14="http://schemas.microsoft.com/office/powerpoint/2010/main" xmlns="" val="313301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72625" y="490067"/>
            <a:ext cx="10653471" cy="488275"/>
          </a:xfrm>
        </p:spPr>
        <p:txBody>
          <a:bodyPr lIns="0" tIns="0" rIns="0" bIns="0"/>
          <a:lstStyle>
            <a:lvl1pPr algn="r">
              <a:defRPr sz="3173" b="0" i="1">
                <a:solidFill>
                  <a:srgbClr val="0054A6"/>
                </a:solidFill>
                <a:latin typeface="Calibri"/>
                <a:cs typeface="Calibri"/>
              </a:defRPr>
            </a:lvl1pPr>
          </a:lstStyle>
          <a:p>
            <a:endParaRPr dirty="0"/>
          </a:p>
        </p:txBody>
      </p:sp>
      <p:sp>
        <p:nvSpPr>
          <p:cNvPr id="3" name="Holder 3"/>
          <p:cNvSpPr>
            <a:spLocks noGrp="1"/>
          </p:cNvSpPr>
          <p:nvPr>
            <p:ph sz="half" idx="2"/>
          </p:nvPr>
        </p:nvSpPr>
        <p:spPr>
          <a:xfrm>
            <a:off x="609935" y="1577340"/>
            <a:ext cx="5306444" cy="276999"/>
          </a:xfrm>
          <a:prstGeom prst="rect">
            <a:avLst/>
          </a:prstGeom>
        </p:spPr>
        <p:txBody>
          <a:bodyPr wrap="square" lIns="0" tIns="0" rIns="0" bIns="0">
            <a:spAutoFit/>
          </a:bodyPr>
          <a:lstStyle>
            <a:lvl1pPr algn="r">
              <a:defRPr/>
            </a:lvl1pPr>
          </a:lstStyle>
          <a:p>
            <a:endParaRPr dirty="0"/>
          </a:p>
        </p:txBody>
      </p:sp>
      <p:sp>
        <p:nvSpPr>
          <p:cNvPr id="4" name="Holder 4"/>
          <p:cNvSpPr>
            <a:spLocks noGrp="1"/>
          </p:cNvSpPr>
          <p:nvPr>
            <p:ph sz="half" idx="3"/>
          </p:nvPr>
        </p:nvSpPr>
        <p:spPr>
          <a:xfrm>
            <a:off x="6282341" y="1577340"/>
            <a:ext cx="5306444" cy="276999"/>
          </a:xfrm>
          <a:prstGeom prst="rect">
            <a:avLst/>
          </a:prstGeom>
        </p:spPr>
        <p:txBody>
          <a:bodyPr wrap="square" lIns="0" tIns="0" rIns="0" bIns="0">
            <a:spAutoFit/>
          </a:bodyPr>
          <a:lstStyle>
            <a:lvl1pPr algn="r">
              <a:defRPr/>
            </a:lvl1pPr>
          </a:lstStyle>
          <a:p>
            <a:endParaRPr dirty="0"/>
          </a:p>
        </p:txBody>
      </p:sp>
      <p:sp>
        <p:nvSpPr>
          <p:cNvPr id="6" name="Holder 6"/>
          <p:cNvSpPr>
            <a:spLocks noGrp="1"/>
          </p:cNvSpPr>
          <p:nvPr>
            <p:ph type="dt" sz="half" idx="6"/>
          </p:nvPr>
        </p:nvSpPr>
        <p:spPr>
          <a:xfrm>
            <a:off x="609936" y="6377940"/>
            <a:ext cx="2805705" cy="342899"/>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10/22/2023</a:t>
            </a:fld>
            <a:endParaRPr lang="en-US"/>
          </a:p>
        </p:txBody>
      </p:sp>
      <p:sp>
        <p:nvSpPr>
          <p:cNvPr id="7" name="Holder 7"/>
          <p:cNvSpPr>
            <a:spLocks noGrp="1"/>
          </p:cNvSpPr>
          <p:nvPr>
            <p:ph type="sldNum" sz="quarter" idx="7"/>
          </p:nvPr>
        </p:nvSpPr>
        <p:spPr>
          <a:xfrm>
            <a:off x="8783080" y="6377940"/>
            <a:ext cx="2805705" cy="342899"/>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
        <p:nvSpPr>
          <p:cNvPr id="8" name="Holder 3">
            <a:extLst>
              <a:ext uri="{FF2B5EF4-FFF2-40B4-BE49-F238E27FC236}">
                <a16:creationId xmlns:a16="http://schemas.microsoft.com/office/drawing/2014/main" xmlns="" id="{D309896A-E9FB-4B00-971B-FFF92F3A3200}"/>
              </a:ext>
            </a:extLst>
          </p:cNvPr>
          <p:cNvSpPr>
            <a:spLocks noGrp="1"/>
          </p:cNvSpPr>
          <p:nvPr>
            <p:ph type="ftr" sz="quarter" idx="5"/>
          </p:nvPr>
        </p:nvSpPr>
        <p:spPr>
          <a:xfrm>
            <a:off x="3914651" y="6381206"/>
            <a:ext cx="4369418" cy="342899"/>
          </a:xfrm>
          <a:prstGeom prst="rect">
            <a:avLst/>
          </a:prstGeom>
        </p:spPr>
        <p:txBody>
          <a:bodyPr lIns="0" tIns="0" rIns="0" bIns="0"/>
          <a:lstStyle>
            <a:lvl1pPr algn="ctr">
              <a:defRPr sz="1100">
                <a:solidFill>
                  <a:schemeClr val="tx1"/>
                </a:solidFill>
              </a:defRPr>
            </a:lvl1pPr>
          </a:lstStyle>
          <a:p>
            <a:r>
              <a:rPr lang="he-IL" dirty="0"/>
              <a:t>תל-אביב: רח' נחלת בנימין 75, ת"ד 2319 מיקוד 61022 פקס: 03-6883537 </a:t>
            </a:r>
          </a:p>
          <a:p>
            <a:r>
              <a:rPr lang="he-IL" dirty="0"/>
              <a:t>אתר: </a:t>
            </a:r>
            <a:r>
              <a:rPr lang="en-US" u="sng" dirty="0">
                <a:solidFill>
                  <a:srgbClr val="0070C0"/>
                </a:solidFill>
                <a:hlinkClick r:id="rId2">
                  <a:extLst>
                    <a:ext uri="{A12FA001-AC4F-418D-AE19-62706E023703}">
                      <ahyp:hlinkClr xmlns:ahyp="http://schemas.microsoft.com/office/drawing/2018/hyperlinkcolor" xmlns="" val="tx"/>
                    </a:ext>
                  </a:extLst>
                </a:hlinkClick>
              </a:rPr>
              <a:t>www.kavlaoved.org.il</a:t>
            </a:r>
            <a:r>
              <a:rPr lang="en-US" dirty="0">
                <a:solidFill>
                  <a:srgbClr val="0070C0"/>
                </a:solidFill>
              </a:rPr>
              <a:t> </a:t>
            </a:r>
          </a:p>
        </p:txBody>
      </p:sp>
      <p:pic>
        <p:nvPicPr>
          <p:cNvPr id="9" name="תמונה 5" descr="תמונה שמכילה טקסט&#10;&#10;התיאור נוצר באופן אוטומטי">
            <a:extLst>
              <a:ext uri="{FF2B5EF4-FFF2-40B4-BE49-F238E27FC236}">
                <a16:creationId xmlns:a16="http://schemas.microsoft.com/office/drawing/2014/main" xmlns="" id="{371E95F8-B156-499B-A026-5B135054C2EB}"/>
              </a:ext>
            </a:extLst>
          </p:cNvPr>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4775" y="139726"/>
            <a:ext cx="1619250" cy="696595"/>
          </a:xfrm>
          <a:prstGeom prst="rect">
            <a:avLst/>
          </a:prstGeom>
        </p:spPr>
      </p:pic>
    </p:spTree>
    <p:extLst>
      <p:ext uri="{BB962C8B-B14F-4D97-AF65-F5344CB8AC3E}">
        <p14:creationId xmlns:p14="http://schemas.microsoft.com/office/powerpoint/2010/main" xmlns="" val="1871467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3344" cy="6854642"/>
          </a:xfrm>
          <a:custGeom>
            <a:avLst/>
            <a:gdLst/>
            <a:ahLst/>
            <a:cxnLst/>
            <a:rect l="l" t="t" r="r" b="b"/>
            <a:pathLst>
              <a:path w="11520170" h="6480175">
                <a:moveTo>
                  <a:pt x="11520004" y="0"/>
                </a:moveTo>
                <a:lnTo>
                  <a:pt x="0" y="0"/>
                </a:lnTo>
                <a:lnTo>
                  <a:pt x="0" y="6479997"/>
                </a:lnTo>
                <a:lnTo>
                  <a:pt x="11520004" y="6479997"/>
                </a:lnTo>
                <a:lnTo>
                  <a:pt x="11520004" y="0"/>
                </a:lnTo>
                <a:close/>
              </a:path>
            </a:pathLst>
          </a:custGeom>
          <a:solidFill>
            <a:srgbClr val="0054A6"/>
          </a:solidFill>
        </p:spPr>
        <p:txBody>
          <a:bodyPr wrap="square" lIns="0" tIns="0" rIns="0" bIns="0" rtlCol="0"/>
          <a:lstStyle/>
          <a:p>
            <a:endParaRPr sz="1904"/>
          </a:p>
        </p:txBody>
      </p:sp>
      <p:sp>
        <p:nvSpPr>
          <p:cNvPr id="2" name="Holder 2"/>
          <p:cNvSpPr>
            <a:spLocks noGrp="1"/>
          </p:cNvSpPr>
          <p:nvPr>
            <p:ph type="title"/>
          </p:nvPr>
        </p:nvSpPr>
        <p:spPr>
          <a:xfrm>
            <a:off x="772625" y="490067"/>
            <a:ext cx="10653471" cy="488275"/>
          </a:xfrm>
        </p:spPr>
        <p:txBody>
          <a:bodyPr lIns="0" tIns="0" rIns="0" bIns="0"/>
          <a:lstStyle>
            <a:lvl1pPr>
              <a:defRPr sz="3173" b="0" i="1">
                <a:solidFill>
                  <a:srgbClr val="0054A6"/>
                </a:solidFill>
                <a:latin typeface="Calibri"/>
                <a:cs typeface="Calibri"/>
              </a:defRPr>
            </a:lvl1pPr>
          </a:lstStyle>
          <a:p>
            <a:endParaRPr/>
          </a:p>
        </p:txBody>
      </p:sp>
      <p:sp>
        <p:nvSpPr>
          <p:cNvPr id="3" name="Holder 3"/>
          <p:cNvSpPr>
            <a:spLocks noGrp="1"/>
          </p:cNvSpPr>
          <p:nvPr>
            <p:ph type="ftr" sz="quarter" idx="5"/>
          </p:nvPr>
        </p:nvSpPr>
        <p:spPr>
          <a:xfrm>
            <a:off x="3914651" y="6381206"/>
            <a:ext cx="4369418" cy="342899"/>
          </a:xfrm>
          <a:prstGeom prst="rect">
            <a:avLst/>
          </a:prstGeom>
        </p:spPr>
        <p:txBody>
          <a:bodyPr lIns="0" tIns="0" rIns="0" bIns="0"/>
          <a:lstStyle>
            <a:lvl1pPr algn="ctr">
              <a:defRPr sz="1100">
                <a:solidFill>
                  <a:schemeClr val="tx1">
                    <a:tint val="75000"/>
                  </a:schemeClr>
                </a:solidFill>
              </a:defRPr>
            </a:lvl1pPr>
          </a:lstStyle>
          <a:p>
            <a:r>
              <a:rPr lang="he-IL" dirty="0">
                <a:solidFill>
                  <a:schemeClr val="bg1"/>
                </a:solidFill>
              </a:rPr>
              <a:t>תל-אביב: רח' נחלת בנימין 75, ת"ד 2319 מיקוד 61022 פקס: 03-6883537 </a:t>
            </a:r>
          </a:p>
          <a:p>
            <a:r>
              <a:rPr lang="he-IL" dirty="0">
                <a:solidFill>
                  <a:schemeClr val="bg1"/>
                </a:solidFill>
              </a:rPr>
              <a:t>אתר:</a:t>
            </a:r>
            <a:r>
              <a:rPr lang="he-IL" dirty="0"/>
              <a:t> </a:t>
            </a:r>
            <a:r>
              <a:rPr lang="en-US" u="sng" dirty="0">
                <a:solidFill>
                  <a:schemeClr val="tx2">
                    <a:lumMod val="40000"/>
                    <a:lumOff val="60000"/>
                  </a:schemeClr>
                </a:solidFill>
                <a:hlinkClick r:id="rId2">
                  <a:extLst>
                    <a:ext uri="{A12FA001-AC4F-418D-AE19-62706E023703}">
                      <ahyp:hlinkClr xmlns:ahyp="http://schemas.microsoft.com/office/drawing/2018/hyperlinkcolor" xmlns="" val="tx"/>
                    </a:ext>
                  </a:extLst>
                </a:hlinkClick>
              </a:rPr>
              <a:t>www.kavlaoved.org.il</a:t>
            </a:r>
            <a:r>
              <a:rPr lang="en-US" dirty="0">
                <a:solidFill>
                  <a:schemeClr val="tx2">
                    <a:lumMod val="40000"/>
                    <a:lumOff val="60000"/>
                  </a:schemeClr>
                </a:solidFill>
              </a:rPr>
              <a:t> </a:t>
            </a:r>
          </a:p>
        </p:txBody>
      </p:sp>
      <p:sp>
        <p:nvSpPr>
          <p:cNvPr id="4" name="Holder 4"/>
          <p:cNvSpPr>
            <a:spLocks noGrp="1"/>
          </p:cNvSpPr>
          <p:nvPr>
            <p:ph type="dt" sz="half" idx="6"/>
          </p:nvPr>
        </p:nvSpPr>
        <p:spPr>
          <a:xfrm>
            <a:off x="609936" y="6377940"/>
            <a:ext cx="2805705" cy="342899"/>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10/22/2023</a:t>
            </a:fld>
            <a:endParaRPr lang="en-US"/>
          </a:p>
        </p:txBody>
      </p:sp>
      <p:sp>
        <p:nvSpPr>
          <p:cNvPr id="5" name="Holder 5"/>
          <p:cNvSpPr>
            <a:spLocks noGrp="1"/>
          </p:cNvSpPr>
          <p:nvPr>
            <p:ph type="sldNum" sz="quarter" idx="7"/>
          </p:nvPr>
        </p:nvSpPr>
        <p:spPr>
          <a:xfrm>
            <a:off x="8783080" y="6377940"/>
            <a:ext cx="2805705" cy="342899"/>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xmlns="" val="402982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34410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914400" y="2130428"/>
            <a:ext cx="10363200" cy="461665"/>
          </a:xfrm>
        </p:spPr>
        <p:txBody>
          <a:bodyPr/>
          <a:lstStyle>
            <a:lvl1pPr algn="r">
              <a:defRPr/>
            </a:lvl1pPr>
          </a:lstStyle>
          <a:p>
            <a:r>
              <a:rPr lang="he-IL" dirty="0"/>
              <a:t>לחץ כדי לערוך סגנון כותרת של תבנית בסיס</a:t>
            </a:r>
            <a:endParaRPr lang="en-US" dirty="0"/>
          </a:p>
        </p:txBody>
      </p:sp>
      <p:sp>
        <p:nvSpPr>
          <p:cNvPr id="3" name="כותרת משנה 2"/>
          <p:cNvSpPr>
            <a:spLocks noGrp="1"/>
          </p:cNvSpPr>
          <p:nvPr>
            <p:ph type="subTitle" idx="1"/>
          </p:nvPr>
        </p:nvSpPr>
        <p:spPr>
          <a:xfrm>
            <a:off x="1828800" y="3886200"/>
            <a:ext cx="8534400" cy="27699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lvl1pPr>
              <a:defRPr/>
            </a:lvl1pPr>
          </a:lstStyle>
          <a:p>
            <a:pPr>
              <a:defRPr/>
            </a:pPr>
            <a:fld id="{50F7C37C-7EE3-4CCE-85A5-2D4D92C58DF0}" type="datetimeFigureOut">
              <a:rPr lang="en-US"/>
              <a:pPr>
                <a:defRPr/>
              </a:pPr>
              <a:t>10/22/2023</a:t>
            </a:fld>
            <a:endParaRPr lang="en-US"/>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en-US"/>
          </a:p>
        </p:txBody>
      </p:sp>
      <p:sp>
        <p:nvSpPr>
          <p:cNvPr id="6" name="מציין מיקום של מספר שקופית 5"/>
          <p:cNvSpPr>
            <a:spLocks noGrp="1"/>
          </p:cNvSpPr>
          <p:nvPr>
            <p:ph type="sldNum" sz="quarter" idx="12"/>
          </p:nvPr>
        </p:nvSpPr>
        <p:spPr/>
        <p:txBody>
          <a:bodyPr/>
          <a:lstStyle>
            <a:lvl1pPr>
              <a:defRPr/>
            </a:lvl1pPr>
          </a:lstStyle>
          <a:p>
            <a:pPr>
              <a:defRPr/>
            </a:pPr>
            <a:fld id="{FE8B98C7-9119-4AD2-AF05-667CDE311924}" type="slidenum">
              <a:rPr lang="en-US" altLang="he-IL"/>
              <a:pPr>
                <a:defRPr/>
              </a:pPr>
              <a:t>‹#›</a:t>
            </a:fld>
            <a:endParaRPr lang="en-US" altLang="he-IL"/>
          </a:p>
        </p:txBody>
      </p:sp>
      <p:pic>
        <p:nvPicPr>
          <p:cNvPr id="7" name="תמונה 5" descr="תמונה שמכילה טקסט&#10;&#10;התיאור נוצר באופן אוטומטי">
            <a:extLst>
              <a:ext uri="{FF2B5EF4-FFF2-40B4-BE49-F238E27FC236}">
                <a16:creationId xmlns:a16="http://schemas.microsoft.com/office/drawing/2014/main" xmlns="" id="{EAB6F48B-2B3D-4FB8-8EC9-08D620844901}"/>
              </a:ext>
            </a:extLst>
          </p:cNvPr>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4775" y="139726"/>
            <a:ext cx="1619250" cy="696595"/>
          </a:xfrm>
          <a:prstGeom prst="rect">
            <a:avLst/>
          </a:prstGeom>
        </p:spPr>
      </p:pic>
    </p:spTree>
    <p:extLst>
      <p:ext uri="{BB962C8B-B14F-4D97-AF65-F5344CB8AC3E}">
        <p14:creationId xmlns:p14="http://schemas.microsoft.com/office/powerpoint/2010/main" xmlns="" val="3071309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72625" y="490067"/>
            <a:ext cx="10653471" cy="461665"/>
          </a:xfrm>
          <a:prstGeom prst="rect">
            <a:avLst/>
          </a:prstGeom>
        </p:spPr>
        <p:txBody>
          <a:bodyPr wrap="square" lIns="0" tIns="0" rIns="0" bIns="0">
            <a:spAutoFit/>
          </a:bodyPr>
          <a:lstStyle>
            <a:lvl1pPr>
              <a:defRPr sz="3000" b="0" i="1">
                <a:solidFill>
                  <a:srgbClr val="0054A6"/>
                </a:solidFill>
                <a:latin typeface="Calibri"/>
                <a:cs typeface="Calibri"/>
              </a:defRPr>
            </a:lvl1pPr>
          </a:lstStyle>
          <a:p>
            <a:endParaRPr dirty="0"/>
          </a:p>
        </p:txBody>
      </p:sp>
      <p:sp>
        <p:nvSpPr>
          <p:cNvPr id="3" name="Holder 3"/>
          <p:cNvSpPr>
            <a:spLocks noGrp="1"/>
          </p:cNvSpPr>
          <p:nvPr>
            <p:ph type="body" idx="1"/>
          </p:nvPr>
        </p:nvSpPr>
        <p:spPr>
          <a:xfrm>
            <a:off x="3474553" y="1701109"/>
            <a:ext cx="7957733" cy="276999"/>
          </a:xfrm>
          <a:prstGeom prst="rect">
            <a:avLst/>
          </a:prstGeom>
        </p:spPr>
        <p:txBody>
          <a:bodyPr wrap="square" lIns="0" tIns="0" rIns="0" bIns="0">
            <a:spAutoFit/>
          </a:bodyPr>
          <a:lstStyle>
            <a:lvl1pPr>
              <a:defRPr b="0" i="0">
                <a:solidFill>
                  <a:schemeClr val="tx1"/>
                </a:solidFill>
              </a:defRPr>
            </a:lvl1pPr>
          </a:lstStyle>
          <a:p>
            <a:endParaRPr dirty="0"/>
          </a:p>
        </p:txBody>
      </p:sp>
      <p:pic>
        <p:nvPicPr>
          <p:cNvPr id="10" name="תמונה 5" descr="תמונה שמכילה טקסט&#10;&#10;התיאור נוצר באופן אוטומטי">
            <a:extLst>
              <a:ext uri="{FF2B5EF4-FFF2-40B4-BE49-F238E27FC236}">
                <a16:creationId xmlns:a16="http://schemas.microsoft.com/office/drawing/2014/main" xmlns="" id="{73F36733-F263-43D3-8E5C-8D5AAE8063EE}"/>
              </a:ext>
            </a:extLst>
          </p:cNvPr>
          <p:cNvPicPr/>
          <p:nvPr userDrawn="1"/>
        </p:nvPicPr>
        <p:blipFill>
          <a:blip r:embed="rId8" cstate="print">
            <a:extLst>
              <a:ext uri="{28A0092B-C50C-407E-A947-70E740481C1C}">
                <a14:useLocalDpi xmlns:a14="http://schemas.microsoft.com/office/drawing/2010/main" xmlns="" val="0"/>
              </a:ext>
            </a:extLst>
          </a:blip>
          <a:stretch>
            <a:fillRect/>
          </a:stretch>
        </p:blipFill>
        <p:spPr>
          <a:xfrm>
            <a:off x="104775" y="139726"/>
            <a:ext cx="1619250" cy="696595"/>
          </a:xfrm>
          <a:prstGeom prst="rect">
            <a:avLst/>
          </a:prstGeom>
        </p:spPr>
      </p:pic>
    </p:spTree>
    <p:extLst>
      <p:ext uri="{BB962C8B-B14F-4D97-AF65-F5344CB8AC3E}">
        <p14:creationId xmlns:p14="http://schemas.microsoft.com/office/powerpoint/2010/main" xmlns="" val="344836612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Lst>
  <p:txStyles>
    <p:titleStyle>
      <a:lvl1pPr algn="r">
        <a:defRPr>
          <a:latin typeface="+mj-lt"/>
          <a:ea typeface="+mj-ea"/>
          <a:cs typeface="+mj-cs"/>
        </a:defRPr>
      </a:lvl1pPr>
    </p:titleStyle>
    <p:bodyStyle>
      <a:lvl1pPr marL="0" algn="r">
        <a:defRPr>
          <a:latin typeface="+mn-lt"/>
          <a:ea typeface="+mn-ea"/>
          <a:cs typeface="+mn-cs"/>
        </a:defRPr>
      </a:lvl1pPr>
      <a:lvl2pPr marL="483626">
        <a:defRPr>
          <a:latin typeface="+mn-lt"/>
          <a:ea typeface="+mn-ea"/>
          <a:cs typeface="+mn-cs"/>
        </a:defRPr>
      </a:lvl2pPr>
      <a:lvl3pPr marL="967252">
        <a:defRPr>
          <a:latin typeface="+mn-lt"/>
          <a:ea typeface="+mn-ea"/>
          <a:cs typeface="+mn-cs"/>
        </a:defRPr>
      </a:lvl3pPr>
      <a:lvl4pPr marL="1450878">
        <a:defRPr>
          <a:latin typeface="+mn-lt"/>
          <a:ea typeface="+mn-ea"/>
          <a:cs typeface="+mn-cs"/>
        </a:defRPr>
      </a:lvl4pPr>
      <a:lvl5pPr marL="1934505">
        <a:defRPr>
          <a:latin typeface="+mn-lt"/>
          <a:ea typeface="+mn-ea"/>
          <a:cs typeface="+mn-cs"/>
        </a:defRPr>
      </a:lvl5pPr>
      <a:lvl6pPr marL="2418131">
        <a:defRPr>
          <a:latin typeface="+mn-lt"/>
          <a:ea typeface="+mn-ea"/>
          <a:cs typeface="+mn-cs"/>
        </a:defRPr>
      </a:lvl6pPr>
      <a:lvl7pPr marL="2901757">
        <a:defRPr>
          <a:latin typeface="+mn-lt"/>
          <a:ea typeface="+mn-ea"/>
          <a:cs typeface="+mn-cs"/>
        </a:defRPr>
      </a:lvl7pPr>
      <a:lvl8pPr marL="3385383">
        <a:defRPr>
          <a:latin typeface="+mn-lt"/>
          <a:ea typeface="+mn-ea"/>
          <a:cs typeface="+mn-cs"/>
        </a:defRPr>
      </a:lvl8pPr>
      <a:lvl9pPr marL="3869009">
        <a:defRPr>
          <a:latin typeface="+mn-lt"/>
          <a:ea typeface="+mn-ea"/>
          <a:cs typeface="+mn-cs"/>
        </a:defRPr>
      </a:lvl9pPr>
    </p:bodyStyle>
    <p:otherStyle>
      <a:lvl1pPr marL="0">
        <a:defRPr>
          <a:latin typeface="+mn-lt"/>
          <a:ea typeface="+mn-ea"/>
          <a:cs typeface="+mn-cs"/>
        </a:defRPr>
      </a:lvl1pPr>
      <a:lvl2pPr marL="483626">
        <a:defRPr>
          <a:latin typeface="+mn-lt"/>
          <a:ea typeface="+mn-ea"/>
          <a:cs typeface="+mn-cs"/>
        </a:defRPr>
      </a:lvl2pPr>
      <a:lvl3pPr marL="967252">
        <a:defRPr>
          <a:latin typeface="+mn-lt"/>
          <a:ea typeface="+mn-ea"/>
          <a:cs typeface="+mn-cs"/>
        </a:defRPr>
      </a:lvl3pPr>
      <a:lvl4pPr marL="1450878">
        <a:defRPr>
          <a:latin typeface="+mn-lt"/>
          <a:ea typeface="+mn-ea"/>
          <a:cs typeface="+mn-cs"/>
        </a:defRPr>
      </a:lvl4pPr>
      <a:lvl5pPr marL="1934505">
        <a:defRPr>
          <a:latin typeface="+mn-lt"/>
          <a:ea typeface="+mn-ea"/>
          <a:cs typeface="+mn-cs"/>
        </a:defRPr>
      </a:lvl5pPr>
      <a:lvl6pPr marL="2418131">
        <a:defRPr>
          <a:latin typeface="+mn-lt"/>
          <a:ea typeface="+mn-ea"/>
          <a:cs typeface="+mn-cs"/>
        </a:defRPr>
      </a:lvl6pPr>
      <a:lvl7pPr marL="2901757">
        <a:defRPr>
          <a:latin typeface="+mn-lt"/>
          <a:ea typeface="+mn-ea"/>
          <a:cs typeface="+mn-cs"/>
        </a:defRPr>
      </a:lvl7pPr>
      <a:lvl8pPr marL="3385383">
        <a:defRPr>
          <a:latin typeface="+mn-lt"/>
          <a:ea typeface="+mn-ea"/>
          <a:cs typeface="+mn-cs"/>
        </a:defRPr>
      </a:lvl8pPr>
      <a:lvl9pPr marL="3869009">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data.labor.gov.il/SearchFactory.aspx"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kavlaoved.org.il/%D7%A6%D7%A8%D7%95-%D7%A7%D7%A9%D7%A8/%D7%A9%D7%90%D7%9C-%D7%90%D7%95%D7%AA%D7%A0%D7%95/" TargetMode="External"/><Relationship Id="rId2" Type="http://schemas.openxmlformats.org/officeDocument/2006/relationships/hyperlink" Target="mailto:Information@kavlaoved.org.il"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p:nvPr/>
        </p:nvSpPr>
        <p:spPr>
          <a:xfrm>
            <a:off x="3732" y="0"/>
            <a:ext cx="12185880" cy="6854642"/>
          </a:xfrm>
          <a:custGeom>
            <a:avLst/>
            <a:gdLst/>
            <a:ahLst/>
            <a:cxnLst/>
            <a:rect l="l" t="t" r="r" b="b"/>
            <a:pathLst>
              <a:path w="11520170" h="6480175">
                <a:moveTo>
                  <a:pt x="11520004" y="0"/>
                </a:moveTo>
                <a:lnTo>
                  <a:pt x="0" y="0"/>
                </a:lnTo>
                <a:lnTo>
                  <a:pt x="0" y="6479997"/>
                </a:lnTo>
                <a:lnTo>
                  <a:pt x="11520004" y="6479997"/>
                </a:lnTo>
                <a:lnTo>
                  <a:pt x="11520004" y="0"/>
                </a:lnTo>
                <a:close/>
              </a:path>
            </a:pathLst>
          </a:custGeom>
          <a:solidFill>
            <a:schemeClr val="tx2">
              <a:lumMod val="20000"/>
              <a:lumOff val="80000"/>
            </a:schemeClr>
          </a:solidFill>
        </p:spPr>
        <p:txBody>
          <a:bodyPr wrap="square" lIns="0" tIns="0" rIns="0" bIns="0" rtlCol="0"/>
          <a:lstStyle/>
          <a:p>
            <a:endParaRPr sz="1904" dirty="0">
              <a:latin typeface="Assistant" pitchFamily="2" charset="-79"/>
              <a:cs typeface="Assistant" pitchFamily="2" charset="-79"/>
            </a:endParaRPr>
          </a:p>
        </p:txBody>
      </p:sp>
      <p:sp>
        <p:nvSpPr>
          <p:cNvPr id="4" name="object 4"/>
          <p:cNvSpPr txBox="1">
            <a:spLocks noGrp="1"/>
          </p:cNvSpPr>
          <p:nvPr>
            <p:ph type="ctrTitle"/>
          </p:nvPr>
        </p:nvSpPr>
        <p:spPr>
          <a:xfrm>
            <a:off x="935969" y="2627384"/>
            <a:ext cx="10641058" cy="859951"/>
          </a:xfrm>
          <a:prstGeom prst="rect">
            <a:avLst/>
          </a:prstGeom>
        </p:spPr>
        <p:txBody>
          <a:bodyPr vert="horz" wrap="square" lIns="0" tIns="13434" rIns="0" bIns="0" rtlCol="0" anchor="ctr">
            <a:spAutoFit/>
          </a:bodyPr>
          <a:lstStyle/>
          <a:p>
            <a:pPr algn="r" defTabSz="967252" rtl="1" eaLnBrk="0" fontAlgn="base" hangingPunct="0">
              <a:lnSpc>
                <a:spcPct val="100000"/>
              </a:lnSpc>
              <a:spcAft>
                <a:spcPct val="0"/>
              </a:spcAft>
            </a:pPr>
            <a:r>
              <a:rPr lang="he-IL" altLang="he-IL" sz="5500" i="0" dirty="0" smtClean="0">
                <a:solidFill>
                  <a:schemeClr val="tx1"/>
                </a:solidFill>
                <a:cs typeface="Arial" panose="020B0604020202020204" pitchFamily="34" charset="0"/>
              </a:rPr>
              <a:t>זכויות עובדים ועובדות בשעת חירום</a:t>
            </a:r>
            <a:endParaRPr lang="he-IL" altLang="he-IL" sz="5500" i="0" dirty="0">
              <a:solidFill>
                <a:schemeClr val="tx1"/>
              </a:solidFill>
              <a:latin typeface="+mj-lt"/>
            </a:endParaRPr>
          </a:p>
        </p:txBody>
      </p:sp>
      <p:sp>
        <p:nvSpPr>
          <p:cNvPr id="6" name="object 6"/>
          <p:cNvSpPr txBox="1"/>
          <p:nvPr/>
        </p:nvSpPr>
        <p:spPr>
          <a:xfrm>
            <a:off x="4184725" y="4877853"/>
            <a:ext cx="7392302" cy="971229"/>
          </a:xfrm>
          <a:prstGeom prst="rect">
            <a:avLst/>
          </a:prstGeom>
        </p:spPr>
        <p:txBody>
          <a:bodyPr vert="horz" wrap="square" lIns="0" tIns="17464" rIns="0" bIns="0" rtlCol="0">
            <a:spAutoFit/>
          </a:bodyPr>
          <a:lstStyle/>
          <a:p>
            <a:pPr marL="13434" defTabSz="967252">
              <a:spcBef>
                <a:spcPts val="138"/>
              </a:spcBef>
            </a:pPr>
            <a:r>
              <a:rPr lang="he-IL" sz="2010" spc="69" dirty="0">
                <a:latin typeface="Assistant" pitchFamily="2" charset="-79"/>
              </a:rPr>
              <a:t>עו"ד דיאנה בארון, מנהלת מדיניות ציבורית ומחקר, קו לעובד</a:t>
            </a:r>
          </a:p>
          <a:p>
            <a:pPr marL="13434" defTabSz="967252">
              <a:spcBef>
                <a:spcPts val="138"/>
              </a:spcBef>
            </a:pPr>
            <a:endParaRPr lang="he-IL" sz="2010" spc="69" dirty="0">
              <a:latin typeface="Assistant" pitchFamily="2" charset="-79"/>
            </a:endParaRPr>
          </a:p>
          <a:p>
            <a:pPr marL="13434" defTabSz="967252">
              <a:spcBef>
                <a:spcPts val="138"/>
              </a:spcBef>
            </a:pPr>
            <a:r>
              <a:rPr lang="he-IL" sz="2010" spc="69" dirty="0" smtClean="0">
                <a:latin typeface="Assistant" pitchFamily="2" charset="-79"/>
              </a:rPr>
              <a:t>אוקטובר 2023</a:t>
            </a:r>
            <a:endParaRPr lang="he-IL" sz="2010" spc="69" dirty="0">
              <a:latin typeface="Assistant" pitchFamily="2" charset="-79"/>
            </a:endParaRPr>
          </a:p>
        </p:txBody>
      </p:sp>
      <p:sp>
        <p:nvSpPr>
          <p:cNvPr id="13" name="object 13"/>
          <p:cNvSpPr/>
          <p:nvPr/>
        </p:nvSpPr>
        <p:spPr>
          <a:xfrm>
            <a:off x="7120335" y="4673695"/>
            <a:ext cx="4456692" cy="0"/>
          </a:xfrm>
          <a:custGeom>
            <a:avLst/>
            <a:gdLst/>
            <a:ahLst/>
            <a:cxnLst/>
            <a:rect l="l" t="t" r="r" b="b"/>
            <a:pathLst>
              <a:path w="4213225">
                <a:moveTo>
                  <a:pt x="4212894" y="0"/>
                </a:moveTo>
                <a:lnTo>
                  <a:pt x="0" y="0"/>
                </a:lnTo>
              </a:path>
            </a:pathLst>
          </a:custGeom>
          <a:ln w="38100">
            <a:solidFill>
              <a:schemeClr val="tx1"/>
            </a:solidFill>
            <a:prstDash val="dot"/>
          </a:ln>
        </p:spPr>
        <p:txBody>
          <a:bodyPr wrap="square" lIns="0" tIns="0" rIns="0" bIns="0" rtlCol="0"/>
          <a:lstStyle/>
          <a:p>
            <a:endParaRPr sz="1904">
              <a:latin typeface="Assistant" pitchFamily="2" charset="-79"/>
              <a:cs typeface="Assistant" pitchFamily="2" charset="-79"/>
            </a:endParaRPr>
          </a:p>
        </p:txBody>
      </p:sp>
      <p:sp>
        <p:nvSpPr>
          <p:cNvPr id="14" name="object 14"/>
          <p:cNvSpPr/>
          <p:nvPr/>
        </p:nvSpPr>
        <p:spPr>
          <a:xfrm>
            <a:off x="11408814" y="3554900"/>
            <a:ext cx="0" cy="0"/>
          </a:xfrm>
          <a:custGeom>
            <a:avLst/>
            <a:gdLst/>
            <a:ahLst/>
            <a:cxnLst/>
            <a:rect l="l" t="t" r="r" b="b"/>
            <a:pathLst>
              <a:path>
                <a:moveTo>
                  <a:pt x="0" y="0"/>
                </a:moveTo>
                <a:lnTo>
                  <a:pt x="0" y="0"/>
                </a:lnTo>
              </a:path>
            </a:pathLst>
          </a:custGeom>
          <a:ln w="38100">
            <a:solidFill>
              <a:srgbClr val="FFFFFF"/>
            </a:solidFill>
          </a:ln>
        </p:spPr>
        <p:txBody>
          <a:bodyPr wrap="square" lIns="0" tIns="0" rIns="0" bIns="0" rtlCol="0"/>
          <a:lstStyle/>
          <a:p>
            <a:endParaRPr sz="1904">
              <a:latin typeface="Assistant" pitchFamily="2" charset="-79"/>
              <a:cs typeface="Assistant" pitchFamily="2" charset="-79"/>
            </a:endParaRPr>
          </a:p>
        </p:txBody>
      </p:sp>
      <p:sp>
        <p:nvSpPr>
          <p:cNvPr id="15" name="object 15"/>
          <p:cNvSpPr/>
          <p:nvPr/>
        </p:nvSpPr>
        <p:spPr>
          <a:xfrm>
            <a:off x="6769328" y="3554900"/>
            <a:ext cx="0" cy="0"/>
          </a:xfrm>
          <a:custGeom>
            <a:avLst/>
            <a:gdLst/>
            <a:ahLst/>
            <a:cxnLst/>
            <a:rect l="l" t="t" r="r" b="b"/>
            <a:pathLst>
              <a:path>
                <a:moveTo>
                  <a:pt x="0" y="0"/>
                </a:moveTo>
                <a:lnTo>
                  <a:pt x="0" y="0"/>
                </a:lnTo>
              </a:path>
            </a:pathLst>
          </a:custGeom>
          <a:ln w="38100">
            <a:solidFill>
              <a:srgbClr val="FFFFFF"/>
            </a:solidFill>
          </a:ln>
        </p:spPr>
        <p:txBody>
          <a:bodyPr wrap="square" lIns="0" tIns="0" rIns="0" bIns="0" rtlCol="0"/>
          <a:lstStyle/>
          <a:p>
            <a:endParaRPr sz="1904">
              <a:latin typeface="Assistant" pitchFamily="2" charset="-79"/>
              <a:cs typeface="Assistant" pitchFamily="2" charset="-79"/>
            </a:endParaRPr>
          </a:p>
        </p:txBody>
      </p:sp>
      <p:pic>
        <p:nvPicPr>
          <p:cNvPr id="16" name="Picture 4" descr="Autism &amp;amp; The Law s - AsIAm.ie - Ireland&amp;#39;s National Autism Charity">
            <a:extLst>
              <a:ext uri="{FF2B5EF4-FFF2-40B4-BE49-F238E27FC236}">
                <a16:creationId xmlns:a16="http://schemas.microsoft.com/office/drawing/2014/main" xmlns="" id="{FA08DA5F-10AD-4BAC-9C71-99E20752227D}"/>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7639" y="3910498"/>
            <a:ext cx="3544399" cy="23262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9" name="תמונה 5" descr="תמונה שמכילה טקסט&#10;&#10;התיאור נוצר באופן אוטומטי">
            <a:extLst>
              <a:ext uri="{FF2B5EF4-FFF2-40B4-BE49-F238E27FC236}">
                <a16:creationId xmlns:a16="http://schemas.microsoft.com/office/drawing/2014/main" xmlns="" id="{5EC06759-6E7B-4C79-B50A-99D3B217FC53}"/>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104775" y="139726"/>
            <a:ext cx="1619250" cy="696595"/>
          </a:xfrm>
          <a:prstGeom prst="rect">
            <a:avLst/>
          </a:prstGeom>
        </p:spPr>
      </p:pic>
    </p:spTree>
    <p:extLst>
      <p:ext uri="{BB962C8B-B14F-4D97-AF65-F5344CB8AC3E}">
        <p14:creationId xmlns:p14="http://schemas.microsoft.com/office/powerpoint/2010/main" xmlns="" val="1897032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272201" y="919945"/>
            <a:ext cx="11474823" cy="780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spcBef>
                <a:spcPct val="0"/>
              </a:spcBef>
              <a:buNone/>
              <a:defRPr/>
            </a:pPr>
            <a:r>
              <a:rPr lang="he-IL" altLang="he-IL" sz="3400" b="1" dirty="0" smtClean="0">
                <a:solidFill>
                  <a:srgbClr val="0054A6"/>
                </a:solidFill>
                <a:latin typeface="David" panose="020E0502060401010101" pitchFamily="34" charset="-79"/>
                <a:ea typeface="+mj-ea"/>
                <a:cs typeface="+mn-cs"/>
              </a:rPr>
              <a:t>חוקי העבודה בשעת חירום</a:t>
            </a:r>
            <a:endParaRPr lang="he-IL" altLang="he-IL" sz="3400" b="1" dirty="0">
              <a:solidFill>
                <a:srgbClr val="0054A6"/>
              </a:solidFill>
              <a:latin typeface="David" panose="020E0502060401010101" pitchFamily="34" charset="-79"/>
              <a:ea typeface="+mj-ea"/>
              <a:cs typeface="+mn-cs"/>
            </a:endParaRPr>
          </a:p>
        </p:txBody>
      </p:sp>
      <p:sp>
        <p:nvSpPr>
          <p:cNvPr id="3075" name="TextBox 4"/>
          <p:cNvSpPr txBox="1">
            <a:spLocks noChangeArrowheads="1"/>
          </p:cNvSpPr>
          <p:nvPr/>
        </p:nvSpPr>
        <p:spPr bwMode="auto">
          <a:xfrm>
            <a:off x="193638" y="2132857"/>
            <a:ext cx="11715077" cy="22590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cs typeface="Arial"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cs typeface="Arial"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9pPr>
          </a:lstStyle>
          <a:p>
            <a:pPr lvl="1"/>
            <a:r>
              <a:rPr lang="he-IL" sz="2200" dirty="0" smtClean="0"/>
              <a:t>חקיקת העבודה ממשיכה להתקיים על פי כל דין, ועובדים זכאים להמשיך לקבל את זכויותיהם.</a:t>
            </a:r>
            <a:endParaRPr lang="en-US" sz="2200" dirty="0" smtClean="0"/>
          </a:p>
          <a:p>
            <a:pPr lvl="1"/>
            <a:r>
              <a:rPr lang="he-IL" sz="2200" dirty="0" smtClean="0"/>
              <a:t>עובדים זכאים להמשיך לקבל את שכרם במועדים הקבועים לכך בחקיקת העבודה, לקבל את המסמכים המיידעים אותם על זכויותיהם כרגיל (תלושים, הודעה על תנאי העסקה, או חוזה עבודה לפי חוק עובדים זרים, תשנ"א-1991) וכד'.</a:t>
            </a:r>
          </a:p>
          <a:p>
            <a:pPr lvl="1"/>
            <a:r>
              <a:rPr lang="he-IL" sz="2200" dirty="0" smtClean="0"/>
              <a:t>אין להוציא לחל"ת ללא הסכמה.</a:t>
            </a:r>
            <a:endParaRPr lang="en-US" sz="2200" dirty="0" smtClean="0"/>
          </a:p>
          <a:p>
            <a:pPr algn="r" rtl="1" eaLnBrk="1" hangingPunct="1">
              <a:spcBef>
                <a:spcPct val="0"/>
              </a:spcBef>
              <a:buFontTx/>
              <a:buNone/>
              <a:defRPr/>
            </a:pPr>
            <a:endParaRPr lang="he-IL" altLang="he-IL" sz="2200" b="1" dirty="0">
              <a:cs typeface="+mn-cs"/>
            </a:endParaRPr>
          </a:p>
        </p:txBody>
      </p:sp>
    </p:spTree>
    <p:extLst>
      <p:ext uri="{BB962C8B-B14F-4D97-AF65-F5344CB8AC3E}">
        <p14:creationId xmlns:p14="http://schemas.microsoft.com/office/powerpoint/2010/main" xmlns="" val="336284497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272201" y="919945"/>
            <a:ext cx="11474823" cy="780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spcBef>
                <a:spcPct val="0"/>
              </a:spcBef>
              <a:buNone/>
              <a:defRPr/>
            </a:pPr>
            <a:r>
              <a:rPr lang="he-IL" altLang="he-IL" sz="3400" b="1" dirty="0" smtClean="0">
                <a:solidFill>
                  <a:srgbClr val="0054A6"/>
                </a:solidFill>
                <a:latin typeface="David" panose="020E0502060401010101" pitchFamily="34" charset="-79"/>
                <a:ea typeface="+mj-ea"/>
                <a:cs typeface="+mn-cs"/>
              </a:rPr>
              <a:t>חופשה ללא תשלום והרעת תנאים</a:t>
            </a:r>
            <a:endParaRPr lang="he-IL" altLang="he-IL" sz="3400" b="1" dirty="0">
              <a:solidFill>
                <a:srgbClr val="0054A6"/>
              </a:solidFill>
              <a:latin typeface="David" panose="020E0502060401010101" pitchFamily="34" charset="-79"/>
              <a:ea typeface="+mj-ea"/>
              <a:cs typeface="+mn-cs"/>
            </a:endParaRPr>
          </a:p>
        </p:txBody>
      </p:sp>
      <p:sp>
        <p:nvSpPr>
          <p:cNvPr id="3075" name="TextBox 4"/>
          <p:cNvSpPr txBox="1">
            <a:spLocks noChangeArrowheads="1"/>
          </p:cNvSpPr>
          <p:nvPr/>
        </p:nvSpPr>
        <p:spPr bwMode="auto">
          <a:xfrm>
            <a:off x="193638" y="2132857"/>
            <a:ext cx="11715077" cy="2246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cs typeface="Arial"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cs typeface="Arial"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9pPr>
          </a:lstStyle>
          <a:p>
            <a:pPr lvl="1"/>
            <a:r>
              <a:rPr lang="he-IL" sz="2200" dirty="0" smtClean="0"/>
              <a:t>אם מעסיק מוציא עובדים לחל"ת בכפייה בשעת חירום, יש 2 מצבים:</a:t>
            </a:r>
          </a:p>
          <a:p>
            <a:pPr lvl="2"/>
            <a:r>
              <a:rPr lang="he-IL" sz="1800" dirty="0" smtClean="0"/>
              <a:t>חל"ת לתקופה ארוכה ולא מוגבלת – כמוהו כפיטורים.</a:t>
            </a:r>
          </a:p>
          <a:p>
            <a:pPr lvl="2"/>
            <a:r>
              <a:rPr lang="he-IL" sz="1800" dirty="0" smtClean="0"/>
              <a:t>חל"ת לתקופה קצובה – נכון להיום לא נראה כפיטורים אלא כהשעיה של חוזה העבודה שהיא כמו הרעת תנאים.</a:t>
            </a:r>
          </a:p>
          <a:p>
            <a:pPr lvl="1"/>
            <a:r>
              <a:rPr lang="he-IL" sz="2200" dirty="0" smtClean="0"/>
              <a:t>חוק עבודת נשים חל, ולכן גם אם העובד/ת מסכימה, עדיין צריך לבקש היתר ממשרד העבודה.</a:t>
            </a:r>
          </a:p>
          <a:p>
            <a:pPr lvl="1"/>
            <a:r>
              <a:rPr lang="he-IL" sz="2200" dirty="0" smtClean="0"/>
              <a:t>הפחתה בהיקף העבודה נחשבת גם להרעת תנאים ומאפשרת להתפטר בדין מפוטר.</a:t>
            </a:r>
            <a:endParaRPr lang="en-US" sz="2200" dirty="0" smtClean="0"/>
          </a:p>
          <a:p>
            <a:pPr algn="r" rtl="1" eaLnBrk="1" hangingPunct="1">
              <a:spcBef>
                <a:spcPct val="0"/>
              </a:spcBef>
              <a:buFontTx/>
              <a:buNone/>
              <a:defRPr/>
            </a:pPr>
            <a:endParaRPr lang="he-IL" altLang="he-IL" sz="2200" b="1" dirty="0">
              <a:cs typeface="+mn-cs"/>
            </a:endParaRPr>
          </a:p>
        </p:txBody>
      </p:sp>
    </p:spTree>
    <p:extLst>
      <p:ext uri="{BB962C8B-B14F-4D97-AF65-F5344CB8AC3E}">
        <p14:creationId xmlns:p14="http://schemas.microsoft.com/office/powerpoint/2010/main" xmlns="" val="336284497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272201" y="919945"/>
            <a:ext cx="11474823" cy="780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spcBef>
                <a:spcPct val="0"/>
              </a:spcBef>
              <a:buNone/>
              <a:defRPr/>
            </a:pPr>
            <a:r>
              <a:rPr lang="he-IL" altLang="he-IL" sz="3400" b="1" dirty="0" smtClean="0">
                <a:solidFill>
                  <a:srgbClr val="0054A6"/>
                </a:solidFill>
                <a:latin typeface="David" panose="020E0502060401010101" pitchFamily="34" charset="-79"/>
                <a:ea typeface="+mj-ea"/>
                <a:cs typeface="+mn-cs"/>
              </a:rPr>
              <a:t>תשלום דמי אבטלה</a:t>
            </a:r>
            <a:endParaRPr lang="he-IL" altLang="he-IL" sz="3400" b="1" dirty="0">
              <a:solidFill>
                <a:srgbClr val="0054A6"/>
              </a:solidFill>
              <a:latin typeface="David" panose="020E0502060401010101" pitchFamily="34" charset="-79"/>
              <a:ea typeface="+mj-ea"/>
              <a:cs typeface="+mn-cs"/>
            </a:endParaRPr>
          </a:p>
        </p:txBody>
      </p:sp>
      <p:sp>
        <p:nvSpPr>
          <p:cNvPr id="3075" name="TextBox 4"/>
          <p:cNvSpPr txBox="1">
            <a:spLocks noChangeArrowheads="1"/>
          </p:cNvSpPr>
          <p:nvPr/>
        </p:nvSpPr>
        <p:spPr bwMode="auto">
          <a:xfrm>
            <a:off x="193638" y="2132857"/>
            <a:ext cx="11715077" cy="34470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cs typeface="Arial"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cs typeface="Arial"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9pPr>
          </a:lstStyle>
          <a:p>
            <a:pPr lvl="1"/>
            <a:r>
              <a:rPr lang="he-IL" sz="2200" dirty="0" smtClean="0"/>
              <a:t>נכון להיום לא חל אותו הסדר שחל בתקופת הקורונה.</a:t>
            </a:r>
          </a:p>
          <a:p>
            <a:pPr lvl="1"/>
            <a:r>
              <a:rPr lang="he-IL" sz="2200" dirty="0" smtClean="0"/>
              <a:t>הזכאות לדמי אבטלה היא רק בתנאים המצטברים הבאים:</a:t>
            </a:r>
          </a:p>
          <a:p>
            <a:pPr lvl="2"/>
            <a:r>
              <a:rPr lang="he-IL" sz="1800" dirty="0" smtClean="0"/>
              <a:t>החל"ת הוא לפחות ל-30 ימים קלנדריים;</a:t>
            </a:r>
          </a:p>
          <a:p>
            <a:pPr lvl="2"/>
            <a:r>
              <a:rPr lang="he-IL" sz="1800" dirty="0" smtClean="0"/>
              <a:t>תושבות בישראל;</a:t>
            </a:r>
          </a:p>
          <a:p>
            <a:pPr lvl="2"/>
            <a:r>
              <a:rPr lang="he-IL" sz="1800" dirty="0" smtClean="0"/>
              <a:t>תקופת </a:t>
            </a:r>
            <a:r>
              <a:rPr lang="he-IL" sz="1800" dirty="0" err="1" smtClean="0"/>
              <a:t>אכשרה</a:t>
            </a:r>
            <a:r>
              <a:rPr lang="he-IL" sz="1800" dirty="0" smtClean="0"/>
              <a:t> (אם עבדו לפחות 12 חודשים מתוך 18);</a:t>
            </a:r>
          </a:p>
          <a:p>
            <a:pPr lvl="2"/>
            <a:r>
              <a:rPr lang="he-IL" sz="1800" dirty="0" smtClean="0"/>
              <a:t>בני 18-67;</a:t>
            </a:r>
          </a:p>
          <a:p>
            <a:pPr lvl="2"/>
            <a:r>
              <a:rPr lang="he-IL" sz="1800" dirty="0" smtClean="0"/>
              <a:t>ניצול של ימי החופשה הצבורים לזכות העובד לפני תשלום דמי האבטלה;</a:t>
            </a:r>
          </a:p>
          <a:p>
            <a:pPr lvl="2"/>
            <a:r>
              <a:rPr lang="he-IL" sz="1800" dirty="0" smtClean="0"/>
              <a:t>אם לא עברו 12 חודשים מאז הפעם האחרונה שקיבלו דמי אבטלה / קיבלו דמי אבטלה ב-12 החודשים האחרונים אבל לא ניצלו את כל הימים שהגיעו להם.</a:t>
            </a:r>
            <a:endParaRPr lang="en-US" sz="1800" dirty="0" smtClean="0"/>
          </a:p>
          <a:p>
            <a:pPr algn="r" rtl="1" eaLnBrk="1" hangingPunct="1">
              <a:spcBef>
                <a:spcPct val="0"/>
              </a:spcBef>
              <a:buFontTx/>
              <a:buNone/>
              <a:defRPr/>
            </a:pPr>
            <a:endParaRPr lang="he-IL" altLang="he-IL" sz="2200" b="1" dirty="0">
              <a:cs typeface="+mn-cs"/>
            </a:endParaRPr>
          </a:p>
        </p:txBody>
      </p:sp>
    </p:spTree>
    <p:extLst>
      <p:ext uri="{BB962C8B-B14F-4D97-AF65-F5344CB8AC3E}">
        <p14:creationId xmlns:p14="http://schemas.microsoft.com/office/powerpoint/2010/main" xmlns="" val="336284497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272201" y="919945"/>
            <a:ext cx="11474823" cy="780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spcBef>
                <a:spcPct val="0"/>
              </a:spcBef>
              <a:buNone/>
              <a:defRPr/>
            </a:pPr>
            <a:r>
              <a:rPr lang="he-IL" altLang="he-IL" sz="3400" b="1" dirty="0" smtClean="0">
                <a:solidFill>
                  <a:srgbClr val="0054A6"/>
                </a:solidFill>
                <a:latin typeface="David" panose="020E0502060401010101" pitchFamily="34" charset="-79"/>
                <a:ea typeface="+mj-ea"/>
                <a:cs typeface="+mn-cs"/>
              </a:rPr>
              <a:t>עובדים חיוניים ועובדים במפעלים קיומיים</a:t>
            </a:r>
            <a:endParaRPr lang="he-IL" altLang="he-IL" sz="3400" b="1" dirty="0">
              <a:solidFill>
                <a:srgbClr val="0054A6"/>
              </a:solidFill>
              <a:latin typeface="David" panose="020E0502060401010101" pitchFamily="34" charset="-79"/>
              <a:ea typeface="+mj-ea"/>
              <a:cs typeface="+mn-cs"/>
            </a:endParaRPr>
          </a:p>
        </p:txBody>
      </p:sp>
      <p:sp>
        <p:nvSpPr>
          <p:cNvPr id="3075" name="TextBox 4"/>
          <p:cNvSpPr txBox="1">
            <a:spLocks noChangeArrowheads="1"/>
          </p:cNvSpPr>
          <p:nvPr/>
        </p:nvSpPr>
        <p:spPr bwMode="auto">
          <a:xfrm>
            <a:off x="193638" y="2132857"/>
            <a:ext cx="11715077" cy="36071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cs typeface="Arial"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cs typeface="Arial"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9pPr>
          </a:lstStyle>
          <a:p>
            <a:pPr lvl="1"/>
            <a:r>
              <a:rPr lang="he-IL" sz="2400" dirty="0" smtClean="0"/>
              <a:t>לדוגמא אצל מעסיקים שמספקים תשתיות מים, חשמל, דלק, רפואת חירום (בתי חולים, בתי חולים גריאטריים, מכוני דיאליזה, מוסדות סיעודיים ושירותים תומכים), רפואה בקהילה (קופות חולים ושירותים תומכים בקופות החולים), אספקת מזון, שירותי תחבורה, ייצור ציוד צבאי, ייצור ציוד רפואי, וכדומה.</a:t>
            </a:r>
          </a:p>
          <a:p>
            <a:pPr lvl="1"/>
            <a:r>
              <a:rPr lang="he-IL" sz="2400" dirty="0" smtClean="0"/>
              <a:t>רשימה בכתובת: </a:t>
            </a:r>
            <a:r>
              <a:rPr lang="en-US" sz="2400" u="sng" dirty="0" smtClean="0">
                <a:hlinkClick r:id="rId2"/>
              </a:rPr>
              <a:t>https://data.labor.gov.il/SearchFactory.aspx</a:t>
            </a:r>
            <a:endParaRPr lang="he-IL" sz="2400" u="sng" dirty="0" smtClean="0"/>
          </a:p>
          <a:p>
            <a:pPr lvl="1"/>
            <a:r>
              <a:rPr lang="he-IL" sz="2400" u="sng" dirty="0" smtClean="0"/>
              <a:t>אם יצא צו גיוס למקום עבודה חיוני / מפעל לשירות קיומי – חובה להתייצב לעבודה. אי התייצבות עשויה </a:t>
            </a:r>
            <a:r>
              <a:rPr lang="he-IL" sz="2400" u="sng" smtClean="0"/>
              <a:t>להיות </a:t>
            </a:r>
            <a:r>
              <a:rPr lang="he-IL" sz="2400" u="sng" smtClean="0"/>
              <a:t>עבירה פלילית</a:t>
            </a:r>
            <a:endParaRPr lang="he-IL" sz="2400" u="sng" dirty="0" smtClean="0"/>
          </a:p>
          <a:p>
            <a:pPr lvl="1"/>
            <a:r>
              <a:rPr lang="he-IL" sz="2400" dirty="0" smtClean="0"/>
              <a:t>אין לזמן לעבודה עובדת בהיריון / שנה אחרי לידה / חייל / שוטר</a:t>
            </a:r>
            <a:endParaRPr lang="en-US" sz="2400" dirty="0" smtClean="0"/>
          </a:p>
          <a:p>
            <a:pPr algn="r" rtl="1" eaLnBrk="1" hangingPunct="1">
              <a:spcBef>
                <a:spcPct val="0"/>
              </a:spcBef>
              <a:buFontTx/>
              <a:buNone/>
              <a:defRPr/>
            </a:pPr>
            <a:endParaRPr lang="he-IL" altLang="he-IL" sz="2200" b="1" dirty="0">
              <a:cs typeface="+mn-cs"/>
            </a:endParaRPr>
          </a:p>
        </p:txBody>
      </p:sp>
    </p:spTree>
    <p:extLst>
      <p:ext uri="{BB962C8B-B14F-4D97-AF65-F5344CB8AC3E}">
        <p14:creationId xmlns:p14="http://schemas.microsoft.com/office/powerpoint/2010/main" xmlns="" val="336284497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272201" y="919945"/>
            <a:ext cx="11474823" cy="780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spcBef>
                <a:spcPct val="0"/>
              </a:spcBef>
              <a:buNone/>
              <a:defRPr/>
            </a:pPr>
            <a:r>
              <a:rPr lang="he-IL" altLang="he-IL" sz="3400" b="1" dirty="0" smtClean="0">
                <a:solidFill>
                  <a:srgbClr val="0054A6"/>
                </a:solidFill>
                <a:latin typeface="David" panose="020E0502060401010101" pitchFamily="34" charset="-79"/>
                <a:ea typeface="+mj-ea"/>
                <a:cs typeface="+mn-cs"/>
              </a:rPr>
              <a:t>עובדים לא חיוניים והנחיות פיקוד העורף</a:t>
            </a:r>
            <a:endParaRPr lang="he-IL" altLang="he-IL" sz="3400" b="1" dirty="0">
              <a:solidFill>
                <a:srgbClr val="0054A6"/>
              </a:solidFill>
              <a:latin typeface="David" panose="020E0502060401010101" pitchFamily="34" charset="-79"/>
              <a:ea typeface="+mj-ea"/>
              <a:cs typeface="+mn-cs"/>
            </a:endParaRPr>
          </a:p>
        </p:txBody>
      </p:sp>
      <p:sp>
        <p:nvSpPr>
          <p:cNvPr id="3075" name="TextBox 4"/>
          <p:cNvSpPr txBox="1">
            <a:spLocks noChangeArrowheads="1"/>
          </p:cNvSpPr>
          <p:nvPr/>
        </p:nvSpPr>
        <p:spPr bwMode="auto">
          <a:xfrm>
            <a:off x="193638" y="2132857"/>
            <a:ext cx="11715077" cy="36379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cs typeface="Arial"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cs typeface="Arial"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9pPr>
          </a:lstStyle>
          <a:p>
            <a:pPr lvl="1"/>
            <a:r>
              <a:rPr lang="he-IL" sz="2400" dirty="0" smtClean="0"/>
              <a:t>עובד שאינו חיוני או בשירותים קיומיים יתייצב לעבודה בהתאם להנחיות פיקוד העורף.</a:t>
            </a:r>
          </a:p>
          <a:p>
            <a:pPr lvl="1"/>
            <a:r>
              <a:rPr lang="he-IL" sz="2400" b="1" dirty="0" smtClean="0"/>
              <a:t>אם יש שאלה לגבי המיגון במקום העבודה הספציפי שלכם – אפשר לפנות לפיקוד העורף ב</a:t>
            </a:r>
            <a:r>
              <a:rPr lang="he-IL" sz="2400" b="1" u="sng" dirty="0" smtClean="0"/>
              <a:t>מוקד 104</a:t>
            </a:r>
            <a:r>
              <a:rPr lang="he-IL" sz="2400" b="1" dirty="0" smtClean="0"/>
              <a:t> ולברר.</a:t>
            </a:r>
          </a:p>
          <a:p>
            <a:pPr lvl="1"/>
            <a:r>
              <a:rPr lang="he-IL" sz="2400" dirty="0" smtClean="0"/>
              <a:t>ככל שלפי הנחיות פיקוד העורף אין מגבלות על התייצבות בעבודה, אי התייצבות העובד עלולה להיחשב היעדרות בלתי מוצדקת ולהוביל לניכוי שכר או ימי חופשה צבורים.</a:t>
            </a:r>
          </a:p>
          <a:p>
            <a:pPr lvl="1"/>
            <a:r>
              <a:rPr lang="he-IL" sz="2400" dirty="0" smtClean="0"/>
              <a:t>עובדים שלא התייצבו לעבודה בעקבות הנחיות פיקוד העורף, קיבלו במצבי חירום בעבר את שכרם כבשגרה והמעסיקים קיבלו על כך פיצוי בדיעבד. אם העובד נעדר על דעת עצמו, האחריות היא על העובד ומעסיק רשאי לנכות משכרו או מימי החופשה הצבורים. הכנסת עובד ליתרת חופשה שלילית תיעשה רק בכפוף להסכמת העובד.</a:t>
            </a:r>
            <a:endParaRPr lang="he-IL" altLang="he-IL" sz="2200" b="1" dirty="0">
              <a:cs typeface="+mn-cs"/>
            </a:endParaRPr>
          </a:p>
        </p:txBody>
      </p:sp>
    </p:spTree>
    <p:extLst>
      <p:ext uri="{BB962C8B-B14F-4D97-AF65-F5344CB8AC3E}">
        <p14:creationId xmlns:p14="http://schemas.microsoft.com/office/powerpoint/2010/main" xmlns="" val="336284497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272201" y="919945"/>
            <a:ext cx="11474823" cy="780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spcBef>
                <a:spcPct val="0"/>
              </a:spcBef>
              <a:buNone/>
              <a:defRPr/>
            </a:pPr>
            <a:r>
              <a:rPr lang="he-IL" altLang="he-IL" sz="3400" b="1" dirty="0" smtClean="0">
                <a:solidFill>
                  <a:srgbClr val="0054A6"/>
                </a:solidFill>
                <a:latin typeface="David" panose="020E0502060401010101" pitchFamily="34" charset="-79"/>
                <a:ea typeface="+mj-ea"/>
                <a:cs typeface="+mn-cs"/>
              </a:rPr>
              <a:t>איסור פיטורים</a:t>
            </a:r>
            <a:endParaRPr lang="he-IL" altLang="he-IL" sz="3400" b="1" dirty="0">
              <a:solidFill>
                <a:srgbClr val="0054A6"/>
              </a:solidFill>
              <a:latin typeface="David" panose="020E0502060401010101" pitchFamily="34" charset="-79"/>
              <a:ea typeface="+mj-ea"/>
              <a:cs typeface="+mn-cs"/>
            </a:endParaRPr>
          </a:p>
        </p:txBody>
      </p:sp>
      <p:sp>
        <p:nvSpPr>
          <p:cNvPr id="3075" name="TextBox 4"/>
          <p:cNvSpPr txBox="1">
            <a:spLocks noChangeArrowheads="1"/>
          </p:cNvSpPr>
          <p:nvPr/>
        </p:nvSpPr>
        <p:spPr bwMode="auto">
          <a:xfrm>
            <a:off x="193638" y="1952748"/>
            <a:ext cx="11715077" cy="16435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cs typeface="Arial"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cs typeface="Arial"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9pPr>
          </a:lstStyle>
          <a:p>
            <a:pPr lvl="1"/>
            <a:r>
              <a:rPr lang="he-IL" sz="2400" dirty="0" smtClean="0"/>
              <a:t>אין לפטר עובדים שנעדרו בשל הנחיות פיקוד העורף, או כל הנחיות של גורם אחר מוסמך לפי חוק ההתגוננות האזרחית, תשי"א-1951.</a:t>
            </a:r>
          </a:p>
          <a:p>
            <a:pPr lvl="1"/>
            <a:r>
              <a:rPr lang="he-IL" sz="2400" dirty="0" smtClean="0"/>
              <a:t>האחריות על איסור פיטורים אצל עובדי קבלני כוח אדם תחול גם על המעסיקים בפועל, ולא רק על הקבלן הישיר שמעסיק את העובדים.</a:t>
            </a:r>
          </a:p>
        </p:txBody>
      </p:sp>
    </p:spTree>
    <p:extLst>
      <p:ext uri="{BB962C8B-B14F-4D97-AF65-F5344CB8AC3E}">
        <p14:creationId xmlns:p14="http://schemas.microsoft.com/office/powerpoint/2010/main" xmlns="" val="336284497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272201" y="919945"/>
            <a:ext cx="11474823" cy="780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spcBef>
                <a:spcPct val="0"/>
              </a:spcBef>
              <a:buNone/>
              <a:defRPr/>
            </a:pPr>
            <a:r>
              <a:rPr lang="he-IL" altLang="he-IL" sz="3400" b="1" dirty="0" smtClean="0">
                <a:solidFill>
                  <a:srgbClr val="0054A6"/>
                </a:solidFill>
                <a:latin typeface="David" panose="020E0502060401010101" pitchFamily="34" charset="-79"/>
                <a:ea typeface="+mj-ea"/>
                <a:cs typeface="+mn-cs"/>
              </a:rPr>
              <a:t>זכויות הורים בשעת חירום</a:t>
            </a:r>
            <a:endParaRPr lang="he-IL" altLang="he-IL" sz="3400" b="1" dirty="0">
              <a:solidFill>
                <a:srgbClr val="0054A6"/>
              </a:solidFill>
              <a:latin typeface="David" panose="020E0502060401010101" pitchFamily="34" charset="-79"/>
              <a:ea typeface="+mj-ea"/>
              <a:cs typeface="+mn-cs"/>
            </a:endParaRPr>
          </a:p>
        </p:txBody>
      </p:sp>
      <p:sp>
        <p:nvSpPr>
          <p:cNvPr id="3075" name="TextBox 4"/>
          <p:cNvSpPr txBox="1">
            <a:spLocks noChangeArrowheads="1"/>
          </p:cNvSpPr>
          <p:nvPr/>
        </p:nvSpPr>
        <p:spPr bwMode="auto">
          <a:xfrm>
            <a:off x="193638" y="1952748"/>
            <a:ext cx="11715077" cy="46104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cs typeface="Arial"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cs typeface="Arial"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cs typeface="Arial" pitchFamily="34" charset="0"/>
              </a:defRPr>
            </a:lvl9pPr>
          </a:lstStyle>
          <a:p>
            <a:pPr lvl="1"/>
            <a:r>
              <a:rPr lang="he-IL" sz="2400" dirty="0" smtClean="0"/>
              <a:t>עובדים שנאלצו להישאר בבית ולשמור על ילדיהם בעקבות הודעות פיקוד העורף קיבלו בעבר את שכרם כבשגרה והמעסיקים קיבלו על כך פיצוי בדיעבד.</a:t>
            </a:r>
          </a:p>
          <a:p>
            <a:pPr lvl="1"/>
            <a:r>
              <a:rPr lang="he-IL" sz="2400" dirty="0" smtClean="0"/>
              <a:t>חוק דמי מחלה, תשל"ו-1976 חל כבשגרה, לרבות הזכות להיעדר בשל מחלת הורה או ילד בהתאם לתנאים שנקבעו בחוק דמי מחלה (היעדרות בשל מחלת הורה), תשנ"ד-1993 ובתקנות דמי מחלה (היעדרות בשל מחלת ילד), תשנ"ד-1993.</a:t>
            </a:r>
          </a:p>
          <a:p>
            <a:pPr lvl="1"/>
            <a:r>
              <a:rPr lang="he-IL" sz="2400" dirty="0" smtClean="0"/>
              <a:t>אין לפטר עובד בשל היעדרותו מהעבודה לצורך השגחה על ילדו (עד גיל 14 או ילד עם מוגבלות עד גיל 21), הנמצא עמו, עקב סגירת מוסד החינוך שבו לומד או שוהה הילד מחמת הוראה של פיקוד העורף או גורם מוסמך אחר, בתנאי:</a:t>
            </a:r>
          </a:p>
          <a:p>
            <a:pPr lvl="2"/>
            <a:r>
              <a:rPr lang="he-IL" sz="2000" dirty="0" smtClean="0"/>
              <a:t>הילד בחזקתו הבלעדית של ההורה;</a:t>
            </a:r>
          </a:p>
          <a:p>
            <a:pPr lvl="2"/>
            <a:r>
              <a:rPr lang="he-IL" sz="2000" dirty="0" smtClean="0"/>
              <a:t>בן/בת זוגו של העובד לא נעדר מעבודתו (עצמאי או שכיר), לצורך השגחה על הילד, או שנבצר ממנו להשגיח על הילד	</a:t>
            </a:r>
          </a:p>
          <a:p>
            <a:pPr lvl="2"/>
            <a:r>
              <a:rPr lang="he-IL" sz="2000" dirty="0" smtClean="0"/>
              <a:t>אם מקום העבודה מציע סידור נאות לילד, אז לא ניתן להיעדר מהעבודה לצורך השגחה על הילד.</a:t>
            </a:r>
            <a:endParaRPr lang="en-US" sz="2000" dirty="0" smtClean="0"/>
          </a:p>
        </p:txBody>
      </p:sp>
    </p:spTree>
    <p:extLst>
      <p:ext uri="{BB962C8B-B14F-4D97-AF65-F5344CB8AC3E}">
        <p14:creationId xmlns:p14="http://schemas.microsoft.com/office/powerpoint/2010/main" xmlns="" val="336284497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762000" y="1700938"/>
            <a:ext cx="10363200" cy="461665"/>
          </a:xfrm>
        </p:spPr>
        <p:txBody>
          <a:bodyPr/>
          <a:lstStyle/>
          <a:p>
            <a:r>
              <a:rPr lang="he-IL" b="1" u="sng" dirty="0" smtClean="0"/>
              <a:t>מוקדי סיוע:</a:t>
            </a:r>
            <a:endParaRPr lang="he-IL" b="1" u="sng" dirty="0"/>
          </a:p>
        </p:txBody>
      </p:sp>
      <p:sp>
        <p:nvSpPr>
          <p:cNvPr id="3" name="כותרת משנה 2"/>
          <p:cNvSpPr>
            <a:spLocks noGrp="1"/>
          </p:cNvSpPr>
          <p:nvPr>
            <p:ph type="subTitle" idx="1"/>
          </p:nvPr>
        </p:nvSpPr>
        <p:spPr>
          <a:xfrm>
            <a:off x="1524000" y="2722418"/>
            <a:ext cx="8534400" cy="2492990"/>
          </a:xfrm>
        </p:spPr>
        <p:txBody>
          <a:bodyPr/>
          <a:lstStyle/>
          <a:p>
            <a:pPr rtl="1"/>
            <a:r>
              <a:rPr lang="he-IL" b="1" u="sng" dirty="0" smtClean="0"/>
              <a:t>קו לעובד:</a:t>
            </a:r>
            <a:r>
              <a:rPr lang="he-IL" b="1" dirty="0" smtClean="0"/>
              <a:t> באמצעות האי-מייל </a:t>
            </a:r>
            <a:r>
              <a:rPr lang="en-US" b="1" u="sng" dirty="0" smtClean="0">
                <a:hlinkClick r:id="rId2"/>
              </a:rPr>
              <a:t>Information@kavlaoved.org.il</a:t>
            </a:r>
            <a:endParaRPr lang="en-US" dirty="0" smtClean="0"/>
          </a:p>
          <a:p>
            <a:pPr rtl="1"/>
            <a:r>
              <a:rPr lang="he-IL" b="1" dirty="0" smtClean="0"/>
              <a:t>דרך טופס יצירת הקשר באתר </a:t>
            </a:r>
            <a:r>
              <a:rPr lang="he-IL" b="1" u="sng" dirty="0" smtClean="0">
                <a:hlinkClick r:id="rId3"/>
              </a:rPr>
              <a:t>צרו-קשר/שאל-אותנו</a:t>
            </a:r>
            <a:r>
              <a:rPr lang="en-US" b="1" u="sng" dirty="0" smtClean="0">
                <a:hlinkClick r:id="rId3"/>
              </a:rPr>
              <a:t>www.Kavlaoved.org.il/</a:t>
            </a:r>
            <a:endParaRPr lang="en-US" dirty="0" smtClean="0"/>
          </a:p>
          <a:p>
            <a:pPr rtl="1"/>
            <a:r>
              <a:rPr lang="he-IL" b="1" dirty="0" smtClean="0"/>
              <a:t>	בקו החם, במספר </a:t>
            </a:r>
            <a:r>
              <a:rPr lang="he-IL" b="1" u="sng" dirty="0" smtClean="0"/>
              <a:t>073-2905982</a:t>
            </a:r>
            <a:r>
              <a:rPr lang="he-IL" b="1" dirty="0" smtClean="0"/>
              <a:t> (השאירו לנו הודעה ונחזור אליכם בהקדם לשיחת ייעוץ)</a:t>
            </a:r>
            <a:endParaRPr lang="en-US" dirty="0" smtClean="0"/>
          </a:p>
          <a:p>
            <a:endParaRPr lang="he-IL" dirty="0" smtClean="0"/>
          </a:p>
          <a:p>
            <a:r>
              <a:rPr lang="he-IL" b="1" u="sng" dirty="0" smtClean="0"/>
              <a:t>ההסתדרות החדשה:</a:t>
            </a:r>
            <a:r>
              <a:rPr lang="he-IL" b="1" dirty="0" smtClean="0"/>
              <a:t> (בשפות עברית, ערבית ורוסית)</a:t>
            </a:r>
          </a:p>
          <a:p>
            <a:r>
              <a:rPr lang="he-IL" b="1" dirty="0" smtClean="0"/>
              <a:t>בטלפון 2383*</a:t>
            </a:r>
            <a:endParaRPr lang="he-IL" b="1" u="sng" dirty="0" smtClean="0"/>
          </a:p>
          <a:p>
            <a:endParaRPr lang="he-IL" b="1" u="sng" dirty="0" smtClean="0"/>
          </a:p>
          <a:p>
            <a:r>
              <a:rPr lang="he-IL" b="1" u="sng" dirty="0" smtClean="0"/>
              <a:t>משרד העבודה:</a:t>
            </a:r>
            <a:r>
              <a:rPr lang="he-IL" b="1" dirty="0" smtClean="0"/>
              <a:t> הטלפון 3080*</a:t>
            </a:r>
            <a:endParaRPr lang="he-I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4108</TotalTime>
  <Words>672</Words>
  <Application>Microsoft Office PowerPoint</Application>
  <PresentationFormat>מותאם אישית</PresentationFormat>
  <Paragraphs>52</Paragraphs>
  <Slides>9</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9</vt:i4>
      </vt:variant>
    </vt:vector>
  </HeadingPairs>
  <TitlesOfParts>
    <vt:vector size="10" baseType="lpstr">
      <vt:lpstr>Office Theme</vt:lpstr>
      <vt:lpstr>זכויות עובדים ועובדות בשעת חירום</vt:lpstr>
      <vt:lpstr>שקופית 2</vt:lpstr>
      <vt:lpstr>שקופית 3</vt:lpstr>
      <vt:lpstr>שקופית 4</vt:lpstr>
      <vt:lpstr>שקופית 5</vt:lpstr>
      <vt:lpstr>שקופית 6</vt:lpstr>
      <vt:lpstr>שקופית 7</vt:lpstr>
      <vt:lpstr>שקופית 8</vt:lpstr>
      <vt:lpstr>מוקדי סיוע: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אוטיזם Autism and Education</dc:title>
  <dc:creator>Lindy Rozenblum</dc:creator>
  <cp:lastModifiedBy>hp</cp:lastModifiedBy>
  <cp:revision>201</cp:revision>
  <dcterms:created xsi:type="dcterms:W3CDTF">2021-07-11T11:37:45Z</dcterms:created>
  <dcterms:modified xsi:type="dcterms:W3CDTF">2023-10-22T15:49:57Z</dcterms:modified>
</cp:coreProperties>
</file>